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74" r:id="rId3"/>
    <p:sldId id="262" r:id="rId4"/>
    <p:sldId id="263" r:id="rId5"/>
    <p:sldId id="272" r:id="rId6"/>
    <p:sldId id="268" r:id="rId7"/>
    <p:sldId id="270" r:id="rId8"/>
    <p:sldId id="265" r:id="rId9"/>
    <p:sldId id="266" r:id="rId10"/>
    <p:sldId id="267" r:id="rId11"/>
    <p:sldId id="269" r:id="rId12"/>
    <p:sldId id="273" r:id="rId13"/>
    <p:sldId id="271" r:id="rId14"/>
    <p:sldId id="264" r:id="rId15"/>
  </p:sldIdLst>
  <p:sldSz cx="12192000" cy="6858000"/>
  <p:notesSz cx="6858000" cy="9144000"/>
  <p:embeddedFontLst>
    <p:embeddedFont>
      <p:font typeface="Bodoni MT Black" panose="02070A03080606020203" pitchFamily="18" charset="0"/>
      <p:bold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6554"/>
    <a:srgbClr val="C28C74"/>
    <a:srgbClr val="BA4A4A"/>
    <a:srgbClr val="FAD366"/>
    <a:srgbClr val="DAAA86"/>
    <a:srgbClr val="FAD1BE"/>
    <a:srgbClr val="FFE5C9"/>
    <a:srgbClr val="FBABA3"/>
    <a:srgbClr val="B2CB91"/>
    <a:srgbClr val="FEC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0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28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92A00-081D-4FED-AF5B-49BBEC5303E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0E2CD-2713-4DDA-9C16-9A07F50C4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9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19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81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67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0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5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2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64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27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56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5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8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54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0E2CD-2713-4DDA-9C16-9A07F50C4E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40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B083-D40D-4282-8838-3F00D637DB0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DBD21-AF92-4F8E-B4F3-2FF6FAED9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28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B083-D40D-4282-8838-3F00D637DB0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DBD21-AF92-4F8E-B4F3-2FF6FAED9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0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B083-D40D-4282-8838-3F00D637DB0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DBD21-AF92-4F8E-B4F3-2FF6FAED9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1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B083-D40D-4282-8838-3F00D637DB0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DBD21-AF92-4F8E-B4F3-2FF6FAED9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25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B083-D40D-4282-8838-3F00D637DB0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DBD21-AF92-4F8E-B4F3-2FF6FAED9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B083-D40D-4282-8838-3F00D637DB0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DBD21-AF92-4F8E-B4F3-2FF6FAED9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B083-D40D-4282-8838-3F00D637DB0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DBD21-AF92-4F8E-B4F3-2FF6FAED9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1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B083-D40D-4282-8838-3F00D637DB0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DBD21-AF92-4F8E-B4F3-2FF6FAED9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25447 w 12192000"/>
              <a:gd name="connsiteY0" fmla="*/ 331573 h 6858000"/>
              <a:gd name="connsiteX1" fmla="*/ 296562 w 12192000"/>
              <a:gd name="connsiteY1" fmla="*/ 660458 h 6858000"/>
              <a:gd name="connsiteX2" fmla="*/ 296562 w 12192000"/>
              <a:gd name="connsiteY2" fmla="*/ 6197542 h 6858000"/>
              <a:gd name="connsiteX3" fmla="*/ 625447 w 12192000"/>
              <a:gd name="connsiteY3" fmla="*/ 6526427 h 6858000"/>
              <a:gd name="connsiteX4" fmla="*/ 11583028 w 12192000"/>
              <a:gd name="connsiteY4" fmla="*/ 6526427 h 6858000"/>
              <a:gd name="connsiteX5" fmla="*/ 11911913 w 12192000"/>
              <a:gd name="connsiteY5" fmla="*/ 6197542 h 6858000"/>
              <a:gd name="connsiteX6" fmla="*/ 11911913 w 12192000"/>
              <a:gd name="connsiteY6" fmla="*/ 660458 h 6858000"/>
              <a:gd name="connsiteX7" fmla="*/ 11583028 w 12192000"/>
              <a:gd name="connsiteY7" fmla="*/ 3315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25447" y="331573"/>
                </a:moveTo>
                <a:cubicBezTo>
                  <a:pt x="443809" y="331573"/>
                  <a:pt x="296562" y="478820"/>
                  <a:pt x="296562" y="660458"/>
                </a:cubicBezTo>
                <a:lnTo>
                  <a:pt x="296562" y="6197542"/>
                </a:lnTo>
                <a:cubicBezTo>
                  <a:pt x="296562" y="6379180"/>
                  <a:pt x="443809" y="6526427"/>
                  <a:pt x="625447" y="6526427"/>
                </a:cubicBezTo>
                <a:lnTo>
                  <a:pt x="11583028" y="6526427"/>
                </a:lnTo>
                <a:cubicBezTo>
                  <a:pt x="11764666" y="6526427"/>
                  <a:pt x="11911913" y="6379180"/>
                  <a:pt x="11911913" y="6197542"/>
                </a:cubicBezTo>
                <a:lnTo>
                  <a:pt x="11911913" y="660458"/>
                </a:lnTo>
                <a:cubicBezTo>
                  <a:pt x="11911913" y="478820"/>
                  <a:pt x="11764666" y="331573"/>
                  <a:pt x="11583028" y="33157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C6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61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B083-D40D-4282-8838-3F00D637DB0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DBD21-AF92-4F8E-B4F3-2FF6FAED9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66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B083-D40D-4282-8838-3F00D637DB0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DBD21-AF92-4F8E-B4F3-2FF6FAED9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43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6B083-D40D-4282-8838-3F00D637DB0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DBD21-AF92-4F8E-B4F3-2FF6FAED9F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1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071446" y="3673790"/>
            <a:ext cx="6236677" cy="0"/>
          </a:xfrm>
          <a:prstGeom prst="line">
            <a:avLst/>
          </a:prstGeom>
          <a:ln w="28575">
            <a:solidFill>
              <a:srgbClr val="FECFC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27372" y="3806169"/>
            <a:ext cx="2537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D2D PROJECT</a:t>
            </a:r>
          </a:p>
          <a:p>
            <a:pPr algn="dist"/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algn="dist"/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algn="dist"/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algn="dist"/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algn="dist"/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algn="dist"/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algn="dist"/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2664" y="2750460"/>
            <a:ext cx="7876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BATTLE</a:t>
            </a:r>
            <a:r>
              <a:rPr lang="ko-KR" altLang="en-US" sz="54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CITY</a:t>
            </a:r>
            <a:endParaRPr lang="ko-KR" altLang="en-US" sz="5400" dirty="0">
              <a:solidFill>
                <a:srgbClr val="6464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7E3CE1B4-1E68-D996-C3DA-223CBB9D3B6B}"/>
              </a:ext>
            </a:extLst>
          </p:cNvPr>
          <p:cNvSpPr txBox="1"/>
          <p:nvPr/>
        </p:nvSpPr>
        <p:spPr>
          <a:xfrm>
            <a:off x="9157549" y="5803900"/>
            <a:ext cx="253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윤 대원</a:t>
            </a:r>
          </a:p>
        </p:txBody>
      </p:sp>
    </p:spTree>
    <p:extLst>
      <p:ext uri="{BB962C8B-B14F-4D97-AF65-F5344CB8AC3E}">
        <p14:creationId xmlns:p14="http://schemas.microsoft.com/office/powerpoint/2010/main" val="14546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4F73C4-05EF-BE72-55B3-A36869070E7A}"/>
              </a:ext>
            </a:extLst>
          </p:cNvPr>
          <p:cNvCxnSpPr/>
          <p:nvPr/>
        </p:nvCxnSpPr>
        <p:spPr>
          <a:xfrm>
            <a:off x="747132" y="1376695"/>
            <a:ext cx="10671717" cy="0"/>
          </a:xfrm>
          <a:prstGeom prst="line">
            <a:avLst/>
          </a:prstGeom>
          <a:ln w="28575">
            <a:solidFill>
              <a:srgbClr val="FEC9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2D1BE5A-FF85-0E3C-45ED-8B388712FCB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6" y="513314"/>
            <a:ext cx="799320" cy="79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BD6DD-9C95-1431-307A-FFE3C811BFBA}"/>
              </a:ext>
            </a:extLst>
          </p:cNvPr>
          <p:cNvSpPr txBox="1"/>
          <p:nvPr/>
        </p:nvSpPr>
        <p:spPr>
          <a:xfrm>
            <a:off x="1501346" y="559031"/>
            <a:ext cx="6802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타일과 총알의 충돌 처리</a:t>
            </a:r>
          </a:p>
        </p:txBody>
      </p:sp>
      <p:pic>
        <p:nvPicPr>
          <p:cNvPr id="3" name="20230303_033015">
            <a:hlinkClick r:id="" action="ppaction://media"/>
            <a:extLst>
              <a:ext uri="{FF2B5EF4-FFF2-40B4-BE49-F238E27FC236}">
                <a16:creationId xmlns:a16="http://schemas.microsoft.com/office/drawing/2014/main" id="{5E13C880-EFFE-31D6-F832-2A6A8E631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1903" y="1589347"/>
            <a:ext cx="4000073" cy="4334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61D8E-AEEC-A235-6B28-741F1528777F}"/>
              </a:ext>
            </a:extLst>
          </p:cNvPr>
          <p:cNvSpPr txBox="1"/>
          <p:nvPr/>
        </p:nvSpPr>
        <p:spPr>
          <a:xfrm>
            <a:off x="4998722" y="206103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◆ 파괴된 타일의 자리는 백그라운드 이미지를 담당하는 타일로 변경된다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이 게임에서는 </a:t>
            </a:r>
            <a:r>
              <a:rPr lang="en-US" altLang="ko-KR" dirty="0"/>
              <a:t>0)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 또한 파괴된 타일의 자리의 </a:t>
            </a:r>
            <a:r>
              <a:rPr lang="ko-KR" altLang="en-US" dirty="0" err="1"/>
              <a:t>콜라이더</a:t>
            </a:r>
            <a:r>
              <a:rPr lang="ko-KR" altLang="en-US" dirty="0"/>
              <a:t> 또한 같이 삭제되는 것을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◆앞선 타일과 총알의 충돌처리는 플레이어탱크 뿐만 아니라 적탱크도 같은 방식으로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368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4F73C4-05EF-BE72-55B3-A36869070E7A}"/>
              </a:ext>
            </a:extLst>
          </p:cNvPr>
          <p:cNvCxnSpPr/>
          <p:nvPr/>
        </p:nvCxnSpPr>
        <p:spPr>
          <a:xfrm>
            <a:off x="747132" y="1376695"/>
            <a:ext cx="10671717" cy="0"/>
          </a:xfrm>
          <a:prstGeom prst="line">
            <a:avLst/>
          </a:prstGeom>
          <a:ln w="28575">
            <a:solidFill>
              <a:srgbClr val="FEC9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2D1BE5A-FF85-0E3C-45ED-8B388712FCB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6" y="513314"/>
            <a:ext cx="799320" cy="79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BD6DD-9C95-1431-307A-FFE3C811BFBA}"/>
              </a:ext>
            </a:extLst>
          </p:cNvPr>
          <p:cNvSpPr txBox="1"/>
          <p:nvPr/>
        </p:nvSpPr>
        <p:spPr>
          <a:xfrm>
            <a:off x="1501345" y="559031"/>
            <a:ext cx="7182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게임의 패배조건</a:t>
            </a:r>
          </a:p>
        </p:txBody>
      </p:sp>
      <p:pic>
        <p:nvPicPr>
          <p:cNvPr id="3" name="20230303_040002">
            <a:hlinkClick r:id="" action="ppaction://media"/>
            <a:extLst>
              <a:ext uri="{FF2B5EF4-FFF2-40B4-BE49-F238E27FC236}">
                <a16:creationId xmlns:a16="http://schemas.microsoft.com/office/drawing/2014/main" id="{16773636-E1E5-10BE-6347-A89B456FE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2026" y="1486473"/>
            <a:ext cx="5455086" cy="4528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693D91-3B3B-455B-93D2-D2DE7D2E8D3E}"/>
              </a:ext>
            </a:extLst>
          </p:cNvPr>
          <p:cNvSpPr txBox="1"/>
          <p:nvPr/>
        </p:nvSpPr>
        <p:spPr>
          <a:xfrm>
            <a:off x="6205222" y="1999790"/>
            <a:ext cx="52847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◆ 플레이어가 지켜야하는 오브젝트가 파괴 될 시 게임에서 패배하게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 적 탱크가 발사한 총알에 </a:t>
            </a:r>
            <a:r>
              <a:rPr lang="ko-KR" altLang="en-US" dirty="0" err="1"/>
              <a:t>맞게되면</a:t>
            </a:r>
            <a:r>
              <a:rPr lang="ko-KR" altLang="en-US" dirty="0"/>
              <a:t> 플레이어 탱크가 파괴되며 게임에서 패배하게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◆적 탱크에 직접 부딪히면 플레이어 탱크가 파괴되며 게임에서 패배하게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978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071446" y="3673790"/>
            <a:ext cx="6236677" cy="0"/>
          </a:xfrm>
          <a:prstGeom prst="line">
            <a:avLst/>
          </a:prstGeom>
          <a:ln w="28575">
            <a:solidFill>
              <a:srgbClr val="FECFC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013B8B-6FCD-C37B-E54D-868134951AED}"/>
              </a:ext>
            </a:extLst>
          </p:cNvPr>
          <p:cNvSpPr txBox="1"/>
          <p:nvPr/>
        </p:nvSpPr>
        <p:spPr>
          <a:xfrm>
            <a:off x="4622334" y="2816650"/>
            <a:ext cx="3584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시연</a:t>
            </a:r>
          </a:p>
        </p:txBody>
      </p:sp>
    </p:spTree>
    <p:extLst>
      <p:ext uri="{BB962C8B-B14F-4D97-AF65-F5344CB8AC3E}">
        <p14:creationId xmlns:p14="http://schemas.microsoft.com/office/powerpoint/2010/main" val="75427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4F73C4-05EF-BE72-55B3-A36869070E7A}"/>
              </a:ext>
            </a:extLst>
          </p:cNvPr>
          <p:cNvCxnSpPr/>
          <p:nvPr/>
        </p:nvCxnSpPr>
        <p:spPr>
          <a:xfrm>
            <a:off x="747132" y="1376695"/>
            <a:ext cx="10671717" cy="0"/>
          </a:xfrm>
          <a:prstGeom prst="line">
            <a:avLst/>
          </a:prstGeom>
          <a:ln w="28575">
            <a:solidFill>
              <a:srgbClr val="FEC9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2D1BE5A-FF85-0E3C-45ED-8B388712FC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6" y="513314"/>
            <a:ext cx="799320" cy="799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545350-6DCC-DD9E-442E-1C1540B7256C}"/>
              </a:ext>
            </a:extLst>
          </p:cNvPr>
          <p:cNvSpPr txBox="1"/>
          <p:nvPr/>
        </p:nvSpPr>
        <p:spPr>
          <a:xfrm>
            <a:off x="1501346" y="559031"/>
            <a:ext cx="6802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프로그램을 마치며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71379-83AA-8E10-141B-40A47855B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882" y="2671275"/>
            <a:ext cx="3311503" cy="2737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43D606-CD7B-D234-FC0D-A899B64EBEA0}"/>
              </a:ext>
            </a:extLst>
          </p:cNvPr>
          <p:cNvSpPr txBox="1"/>
          <p:nvPr/>
        </p:nvSpPr>
        <p:spPr>
          <a:xfrm>
            <a:off x="3698243" y="1735232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◆ </a:t>
            </a:r>
            <a:r>
              <a:rPr lang="en-US" altLang="ko-KR" dirty="0"/>
              <a:t>D2D </a:t>
            </a:r>
            <a:r>
              <a:rPr lang="ko-KR" altLang="en-US" dirty="0"/>
              <a:t>프로젝트를 진행하며 처음 시도해보는 각종 충돌처리 시스템에 대한 이해도가 크게 향상됨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57DAC8-EFBD-EBC1-8D00-54DDB112E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79" y="1688312"/>
            <a:ext cx="2835195" cy="30658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DD9A06-449C-7724-73C7-F868B08DE4CA}"/>
              </a:ext>
            </a:extLst>
          </p:cNvPr>
          <p:cNvSpPr txBox="1"/>
          <p:nvPr/>
        </p:nvSpPr>
        <p:spPr>
          <a:xfrm>
            <a:off x="7166175" y="2817695"/>
            <a:ext cx="455167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◆ </a:t>
            </a:r>
            <a:r>
              <a:rPr lang="ko-KR" altLang="en-US" dirty="0" err="1"/>
              <a:t>맵의</a:t>
            </a:r>
            <a:r>
              <a:rPr lang="ko-KR" altLang="en-US" dirty="0"/>
              <a:t> 배열을 통한 접근으로 타일 이미지를 이용해 마음대로 </a:t>
            </a:r>
            <a:r>
              <a:rPr lang="ko-KR" altLang="en-US" dirty="0" err="1"/>
              <a:t>맵을</a:t>
            </a:r>
            <a:r>
              <a:rPr lang="ko-KR" altLang="en-US" dirty="0"/>
              <a:t> 구상할 수 있다는 점에서 상당히 큰 성과를 얻음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 다만 프로젝트 초반부터 각종 충돌 처리 시스템에 시간을 많이 투자하여 실제로 </a:t>
            </a:r>
            <a:r>
              <a:rPr lang="en-US" altLang="ko-KR" dirty="0"/>
              <a:t>“</a:t>
            </a:r>
            <a:r>
              <a:rPr lang="ko-KR" altLang="en-US" dirty="0"/>
              <a:t>드래그</a:t>
            </a:r>
            <a:r>
              <a:rPr lang="en-US" altLang="ko-KR" dirty="0"/>
              <a:t>&amp;</a:t>
            </a:r>
            <a:r>
              <a:rPr lang="ko-KR" altLang="en-US" dirty="0"/>
              <a:t>드랍</a:t>
            </a:r>
            <a:r>
              <a:rPr lang="en-US" altLang="ko-KR" dirty="0"/>
              <a:t>”</a:t>
            </a:r>
            <a:r>
              <a:rPr lang="ko-KR" altLang="en-US" dirty="0"/>
              <a:t>을 이용한 맵 에디터를 만들지 못한 것이 아쉬움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668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071446" y="3673790"/>
            <a:ext cx="6236677" cy="0"/>
          </a:xfrm>
          <a:prstGeom prst="line">
            <a:avLst/>
          </a:prstGeom>
          <a:ln w="28575">
            <a:solidFill>
              <a:srgbClr val="FECFC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013B8B-6FCD-C37B-E54D-868134951AED}"/>
              </a:ext>
            </a:extLst>
          </p:cNvPr>
          <p:cNvSpPr txBox="1"/>
          <p:nvPr/>
        </p:nvSpPr>
        <p:spPr>
          <a:xfrm>
            <a:off x="4334930" y="2816650"/>
            <a:ext cx="4235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6698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 Store에서 제공하는 Adobe Photoshop">
            <a:extLst>
              <a:ext uri="{FF2B5EF4-FFF2-40B4-BE49-F238E27FC236}">
                <a16:creationId xmlns:a16="http://schemas.microsoft.com/office/drawing/2014/main" id="{90C77545-A1BE-4031-9901-9D32B7BD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000" y="3322566"/>
            <a:ext cx="6734160" cy="353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C/C++ 설명서 | Microsoft Learn">
            <a:extLst>
              <a:ext uri="{FF2B5EF4-FFF2-40B4-BE49-F238E27FC236}">
                <a16:creationId xmlns:a16="http://schemas.microsoft.com/office/drawing/2014/main" id="{DEB400CF-EA24-0977-D74F-B4E1DB58B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786" y="278593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4F73C4-05EF-BE72-55B3-A36869070E7A}"/>
              </a:ext>
            </a:extLst>
          </p:cNvPr>
          <p:cNvCxnSpPr/>
          <p:nvPr/>
        </p:nvCxnSpPr>
        <p:spPr>
          <a:xfrm>
            <a:off x="747132" y="1376695"/>
            <a:ext cx="10671717" cy="0"/>
          </a:xfrm>
          <a:prstGeom prst="line">
            <a:avLst/>
          </a:prstGeom>
          <a:ln w="28575">
            <a:solidFill>
              <a:srgbClr val="FEC9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2D1BE5A-FF85-0E3C-45ED-8B388712FCB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6" y="513314"/>
            <a:ext cx="799320" cy="79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BD6DD-9C95-1431-307A-FFE3C811BFBA}"/>
              </a:ext>
            </a:extLst>
          </p:cNvPr>
          <p:cNvSpPr txBox="1"/>
          <p:nvPr/>
        </p:nvSpPr>
        <p:spPr>
          <a:xfrm>
            <a:off x="1501346" y="559031"/>
            <a:ext cx="6748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개발에 사용한 </a:t>
            </a:r>
            <a:r>
              <a:rPr lang="en-US" altLang="ko-KR" sz="40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Tools</a:t>
            </a:r>
            <a:endParaRPr lang="ko-KR" altLang="en-US" sz="4000" dirty="0">
              <a:solidFill>
                <a:srgbClr val="64646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FMOD - Asset Store">
            <a:extLst>
              <a:ext uri="{FF2B5EF4-FFF2-40B4-BE49-F238E27FC236}">
                <a16:creationId xmlns:a16="http://schemas.microsoft.com/office/drawing/2014/main" id="{80A42F02-86FF-C1B2-8571-1C3589C1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3" y="1467679"/>
            <a:ext cx="3573815" cy="238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rectX 9 Free Download For Windows 7, 8, 10 | Get Into Pc">
            <a:extLst>
              <a:ext uri="{FF2B5EF4-FFF2-40B4-BE49-F238E27FC236}">
                <a16:creationId xmlns:a16="http://schemas.microsoft.com/office/drawing/2014/main" id="{B576EE78-BE83-5B53-A750-76F2B896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6" y="4038967"/>
            <a:ext cx="2895984" cy="222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++ - 위키백과, 우리 모두의 백과사전">
            <a:extLst>
              <a:ext uri="{FF2B5EF4-FFF2-40B4-BE49-F238E27FC236}">
                <a16:creationId xmlns:a16="http://schemas.microsoft.com/office/drawing/2014/main" id="{03DAF52D-C090-3588-A632-A891D8A6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377" y="1440757"/>
            <a:ext cx="2095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마이크로소프트 비주얼 스튜디오 - 위키백과, 우리 모두의 백과사전">
            <a:extLst>
              <a:ext uri="{FF2B5EF4-FFF2-40B4-BE49-F238E27FC236}">
                <a16:creationId xmlns:a16="http://schemas.microsoft.com/office/drawing/2014/main" id="{0E482146-2077-C655-42CE-1C53E56B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8" y="3502728"/>
            <a:ext cx="2980260" cy="29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67F806-1EDC-DF27-02A1-398BAD4AC5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59" y="1447806"/>
            <a:ext cx="2306284" cy="23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28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425502-C691-CCAA-0204-7835883BADAA}"/>
              </a:ext>
            </a:extLst>
          </p:cNvPr>
          <p:cNvCxnSpPr/>
          <p:nvPr/>
        </p:nvCxnSpPr>
        <p:spPr>
          <a:xfrm>
            <a:off x="3556261" y="1376695"/>
            <a:ext cx="5004486" cy="0"/>
          </a:xfrm>
          <a:prstGeom prst="line">
            <a:avLst/>
          </a:prstGeom>
          <a:ln w="28575">
            <a:solidFill>
              <a:srgbClr val="FECFC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8074855-ACDA-ED3D-9E84-7A4D5A46D7F9}"/>
              </a:ext>
            </a:extLst>
          </p:cNvPr>
          <p:cNvSpPr txBox="1"/>
          <p:nvPr/>
        </p:nvSpPr>
        <p:spPr>
          <a:xfrm>
            <a:off x="5053164" y="1736650"/>
            <a:ext cx="367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배열을 활용한 맵 구현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E6BDCB-6E48-3F29-1C0F-CD262BCE06AE}"/>
              </a:ext>
            </a:extLst>
          </p:cNvPr>
          <p:cNvSpPr txBox="1"/>
          <p:nvPr/>
        </p:nvSpPr>
        <p:spPr>
          <a:xfrm>
            <a:off x="5066716" y="4546582"/>
            <a:ext cx="390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  <a:ea typeface="맑은 고딕" panose="020B0503020000020004" pitchFamily="50" charset="-127"/>
              </a:rPr>
              <a:t>게임 시연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1BD313-468A-19B2-AF5C-3727CE15FA01}"/>
              </a:ext>
            </a:extLst>
          </p:cNvPr>
          <p:cNvSpPr txBox="1"/>
          <p:nvPr/>
        </p:nvSpPr>
        <p:spPr>
          <a:xfrm>
            <a:off x="5066717" y="5397854"/>
            <a:ext cx="317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  <a:ea typeface="맑은 고딕" panose="020B0503020000020004" pitchFamily="50" charset="-127"/>
              </a:rPr>
              <a:t>프로젝트를 마치며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CA5BD3C-418F-A0B0-A448-FDFBD1BF7C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97" y="1567823"/>
            <a:ext cx="799320" cy="79932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4961F45-5C4D-2CA7-2FDD-6322846246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97" y="2465715"/>
            <a:ext cx="799320" cy="79932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F2F18A8-FB98-15DB-1967-51D8FBD4AA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97" y="3409167"/>
            <a:ext cx="799320" cy="79932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6333FD0-1456-1D39-10E3-B10F2CF89F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97" y="4368397"/>
            <a:ext cx="799320" cy="7993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37A5927-5AE6-4694-829D-80A6247F4980}"/>
              </a:ext>
            </a:extLst>
          </p:cNvPr>
          <p:cNvSpPr txBox="1"/>
          <p:nvPr/>
        </p:nvSpPr>
        <p:spPr>
          <a:xfrm>
            <a:off x="5594374" y="593121"/>
            <a:ext cx="1264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+mj-lt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E9ADB-0B6A-8DDA-1E1E-182DA835F5B1}"/>
              </a:ext>
            </a:extLst>
          </p:cNvPr>
          <p:cNvSpPr txBox="1"/>
          <p:nvPr/>
        </p:nvSpPr>
        <p:spPr>
          <a:xfrm>
            <a:off x="5053164" y="26865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탱크와 총알의 구현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F48739E-2911-C29C-A014-85F211DA25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54" y="5260189"/>
            <a:ext cx="799320" cy="79932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4E3D9E-04D4-86E2-F235-FEA8577F969F}"/>
              </a:ext>
            </a:extLst>
          </p:cNvPr>
          <p:cNvSpPr txBox="1"/>
          <p:nvPr/>
        </p:nvSpPr>
        <p:spPr>
          <a:xfrm>
            <a:off x="5066716" y="3573251"/>
            <a:ext cx="411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doni MT Black" panose="02070A03080606020203" pitchFamily="18" charset="0"/>
                <a:ea typeface="맑은 고딕" panose="020B0503020000020004" pitchFamily="50" charset="-127"/>
              </a:rPr>
              <a:t>각종 충돌 처리의 구현</a:t>
            </a:r>
          </a:p>
        </p:txBody>
      </p:sp>
    </p:spTree>
    <p:extLst>
      <p:ext uri="{BB962C8B-B14F-4D97-AF65-F5344CB8AC3E}">
        <p14:creationId xmlns:p14="http://schemas.microsoft.com/office/powerpoint/2010/main" val="39372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4F73C4-05EF-BE72-55B3-A36869070E7A}"/>
              </a:ext>
            </a:extLst>
          </p:cNvPr>
          <p:cNvCxnSpPr/>
          <p:nvPr/>
        </p:nvCxnSpPr>
        <p:spPr>
          <a:xfrm>
            <a:off x="747132" y="1376695"/>
            <a:ext cx="10671717" cy="0"/>
          </a:xfrm>
          <a:prstGeom prst="line">
            <a:avLst/>
          </a:prstGeom>
          <a:ln w="28575">
            <a:solidFill>
              <a:srgbClr val="FEC9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2D1BE5A-FF85-0E3C-45ED-8B388712FC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6" y="513314"/>
            <a:ext cx="799320" cy="79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BD6DD-9C95-1431-307A-FFE3C811BFBA}"/>
              </a:ext>
            </a:extLst>
          </p:cNvPr>
          <p:cNvSpPr txBox="1"/>
          <p:nvPr/>
        </p:nvSpPr>
        <p:spPr>
          <a:xfrm>
            <a:off x="1501346" y="559031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배열을 활용한 맵 구현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0F1698-D845-ED65-B6F2-61ECD27EE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6" y="1467757"/>
            <a:ext cx="5002672" cy="494829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175FCC3-C831-1F05-3CAC-F6C600C771AE}"/>
              </a:ext>
            </a:extLst>
          </p:cNvPr>
          <p:cNvSpPr txBox="1"/>
          <p:nvPr/>
        </p:nvSpPr>
        <p:spPr>
          <a:xfrm>
            <a:off x="5943600" y="1847850"/>
            <a:ext cx="5340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</a:t>
            </a:r>
            <a:r>
              <a:rPr lang="en-US" altLang="ko-KR" dirty="0"/>
              <a:t>2</a:t>
            </a:r>
            <a:r>
              <a:rPr lang="ko-KR" altLang="en-US" dirty="0"/>
              <a:t>차원배열을 활용한 맵 구현으로 현재 본 게임에서는 </a:t>
            </a:r>
            <a:r>
              <a:rPr lang="en-US" altLang="ko-KR" dirty="0"/>
              <a:t>26x26 </a:t>
            </a:r>
            <a:r>
              <a:rPr lang="ko-KR" altLang="en-US" dirty="0"/>
              <a:t>배열을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</a:t>
            </a:r>
            <a:r>
              <a:rPr lang="ko-KR" altLang="en-US" dirty="0" err="1"/>
              <a:t>스프라이트</a:t>
            </a:r>
            <a:r>
              <a:rPr lang="ko-KR" altLang="en-US" dirty="0"/>
              <a:t> 이미지 정보를 저장 할 수 있는 타일    배열을 활용해 미리 </a:t>
            </a:r>
            <a:r>
              <a:rPr lang="ko-KR" altLang="en-US" dirty="0" err="1"/>
              <a:t>만들어놓은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 배열 속에 원하는 타일을 셋팅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391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4F73C4-05EF-BE72-55B3-A36869070E7A}"/>
              </a:ext>
            </a:extLst>
          </p:cNvPr>
          <p:cNvCxnSpPr/>
          <p:nvPr/>
        </p:nvCxnSpPr>
        <p:spPr>
          <a:xfrm>
            <a:off x="747132" y="1376695"/>
            <a:ext cx="10671717" cy="0"/>
          </a:xfrm>
          <a:prstGeom prst="line">
            <a:avLst/>
          </a:prstGeom>
          <a:ln w="28575">
            <a:solidFill>
              <a:srgbClr val="FEC9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2D1BE5A-FF85-0E3C-45ED-8B388712FC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6" y="513314"/>
            <a:ext cx="799320" cy="79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BD6DD-9C95-1431-307A-FFE3C811BFBA}"/>
              </a:ext>
            </a:extLst>
          </p:cNvPr>
          <p:cNvSpPr txBox="1"/>
          <p:nvPr/>
        </p:nvSpPr>
        <p:spPr>
          <a:xfrm>
            <a:off x="1501346" y="559031"/>
            <a:ext cx="775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배열을 활용한 맵 구현의 장점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75FCC3-C831-1F05-3CAC-F6C600C771AE}"/>
              </a:ext>
            </a:extLst>
          </p:cNvPr>
          <p:cNvSpPr txBox="1"/>
          <p:nvPr/>
        </p:nvSpPr>
        <p:spPr>
          <a:xfrm>
            <a:off x="6515948" y="1632031"/>
            <a:ext cx="51363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맵 구현에 배열을 활용한 장점으로 </a:t>
            </a:r>
            <a:r>
              <a:rPr lang="ko-KR" altLang="en-US" dirty="0" err="1"/>
              <a:t>맵의</a:t>
            </a:r>
            <a:r>
              <a:rPr lang="ko-KR" altLang="en-US" dirty="0"/>
              <a:t> 타일을 내가 원하는 대로 셋팅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◆드래그</a:t>
            </a:r>
            <a:r>
              <a:rPr lang="en-US" altLang="ko-KR" dirty="0"/>
              <a:t>&amp;</a:t>
            </a:r>
            <a:r>
              <a:rPr lang="ko-KR" altLang="en-US" dirty="0"/>
              <a:t>드랍으로 실시간으로 </a:t>
            </a:r>
            <a:r>
              <a:rPr lang="ko-KR" altLang="en-US" dirty="0" err="1"/>
              <a:t>맵을</a:t>
            </a:r>
            <a:r>
              <a:rPr lang="ko-KR" altLang="en-US" dirty="0"/>
              <a:t> 변경하고 저장하여 게임 스테이지에 불러올 수 있는 </a:t>
            </a:r>
            <a:r>
              <a:rPr lang="ko-KR" altLang="en-US" dirty="0" err="1"/>
              <a:t>타일맵</a:t>
            </a:r>
            <a:r>
              <a:rPr lang="ko-KR" altLang="en-US" dirty="0"/>
              <a:t> 에디터를 만들어 볼 수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4C00B-131C-B2B3-B816-F025A9D4D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03" y="1422412"/>
            <a:ext cx="5892292" cy="48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9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4F73C4-05EF-BE72-55B3-A36869070E7A}"/>
              </a:ext>
            </a:extLst>
          </p:cNvPr>
          <p:cNvCxnSpPr/>
          <p:nvPr/>
        </p:nvCxnSpPr>
        <p:spPr>
          <a:xfrm>
            <a:off x="747132" y="1376695"/>
            <a:ext cx="10671717" cy="0"/>
          </a:xfrm>
          <a:prstGeom prst="line">
            <a:avLst/>
          </a:prstGeom>
          <a:ln w="28575">
            <a:solidFill>
              <a:srgbClr val="FEC9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2D1BE5A-FF85-0E3C-45ED-8B388712FCB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6" y="513314"/>
            <a:ext cx="799320" cy="79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BD6DD-9C95-1431-307A-FFE3C811BFBA}"/>
              </a:ext>
            </a:extLst>
          </p:cNvPr>
          <p:cNvSpPr txBox="1"/>
          <p:nvPr/>
        </p:nvSpPr>
        <p:spPr>
          <a:xfrm>
            <a:off x="1501346" y="559031"/>
            <a:ext cx="6748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탱크의 기능 구현</a:t>
            </a:r>
          </a:p>
        </p:txBody>
      </p:sp>
      <p:pic>
        <p:nvPicPr>
          <p:cNvPr id="3" name="20230303_034136">
            <a:hlinkClick r:id="" action="ppaction://media"/>
            <a:extLst>
              <a:ext uri="{FF2B5EF4-FFF2-40B4-BE49-F238E27FC236}">
                <a16:creationId xmlns:a16="http://schemas.microsoft.com/office/drawing/2014/main" id="{E2DA8ABF-DEFF-778D-4569-E864D09D3A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2026" y="1486473"/>
            <a:ext cx="5273324" cy="4377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9F45C2-F6E9-CA43-2EF7-BC6CBEEF7853}"/>
              </a:ext>
            </a:extLst>
          </p:cNvPr>
          <p:cNvSpPr txBox="1"/>
          <p:nvPr/>
        </p:nvSpPr>
        <p:spPr>
          <a:xfrm>
            <a:off x="6068902" y="1616527"/>
            <a:ext cx="548259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◆ 플레이어탱크가 발사하는 총알의 </a:t>
            </a:r>
            <a:r>
              <a:rPr lang="ko-KR" altLang="en-US" dirty="0" err="1"/>
              <a:t>콜라이더를</a:t>
            </a:r>
            <a:r>
              <a:rPr lang="ko-KR" altLang="en-US" dirty="0"/>
              <a:t> 생성하여 타일과 적 탱크의 </a:t>
            </a:r>
            <a:r>
              <a:rPr lang="ko-KR" altLang="en-US" dirty="0" err="1"/>
              <a:t>콜라이더와</a:t>
            </a:r>
            <a:r>
              <a:rPr lang="ko-KR" altLang="en-US" dirty="0"/>
              <a:t> 충돌 시 파괴되게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◆ 배열 밖을 벗어나지 못하게 충돌처리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 적 탱크가 발사하는 총알의 </a:t>
            </a:r>
            <a:r>
              <a:rPr lang="ko-KR" altLang="en-US" dirty="0" err="1"/>
              <a:t>콜라이더와</a:t>
            </a:r>
            <a:r>
              <a:rPr lang="ko-KR" altLang="en-US" dirty="0"/>
              <a:t> 플레이어 탱크의 </a:t>
            </a:r>
            <a:r>
              <a:rPr lang="ko-KR" altLang="en-US" dirty="0" err="1"/>
              <a:t>콜라이더의</a:t>
            </a:r>
            <a:r>
              <a:rPr lang="ko-KR" altLang="en-US" dirty="0"/>
              <a:t> 충돌 처리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◆적 탱크의 </a:t>
            </a:r>
            <a:r>
              <a:rPr lang="ko-KR" altLang="en-US" dirty="0" err="1"/>
              <a:t>콜라이더와</a:t>
            </a:r>
            <a:r>
              <a:rPr lang="ko-KR" altLang="en-US" dirty="0"/>
              <a:t> 플레이어탱크의 </a:t>
            </a:r>
            <a:r>
              <a:rPr lang="ko-KR" altLang="en-US" dirty="0" err="1"/>
              <a:t>콜라이더의</a:t>
            </a:r>
            <a:r>
              <a:rPr lang="ko-KR" altLang="en-US" dirty="0"/>
              <a:t> 충돌 처리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010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4F73C4-05EF-BE72-55B3-A36869070E7A}"/>
              </a:ext>
            </a:extLst>
          </p:cNvPr>
          <p:cNvCxnSpPr/>
          <p:nvPr/>
        </p:nvCxnSpPr>
        <p:spPr>
          <a:xfrm>
            <a:off x="747132" y="1376695"/>
            <a:ext cx="10671717" cy="0"/>
          </a:xfrm>
          <a:prstGeom prst="line">
            <a:avLst/>
          </a:prstGeom>
          <a:ln w="28575">
            <a:solidFill>
              <a:srgbClr val="FEC9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2D1BE5A-FF85-0E3C-45ED-8B388712FCB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6" y="513314"/>
            <a:ext cx="799320" cy="79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BD6DD-9C95-1431-307A-FFE3C811BFBA}"/>
              </a:ext>
            </a:extLst>
          </p:cNvPr>
          <p:cNvSpPr txBox="1"/>
          <p:nvPr/>
        </p:nvSpPr>
        <p:spPr>
          <a:xfrm>
            <a:off x="1501346" y="559031"/>
            <a:ext cx="6748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탱크의 기능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F45C2-F6E9-CA43-2EF7-BC6CBEEF7853}"/>
              </a:ext>
            </a:extLst>
          </p:cNvPr>
          <p:cNvSpPr txBox="1"/>
          <p:nvPr/>
        </p:nvSpPr>
        <p:spPr>
          <a:xfrm>
            <a:off x="6059167" y="1812668"/>
            <a:ext cx="548259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◆ 앞선 플레이어 탱크와 충돌처리 방식을 똑같이 적용하여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 적 탱크는 정해진 알고리즘에 의해 스스로 움직이게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◆ 적 탱크는 정해진 시간동안 일정하게 총알을 스스로 발사하도록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 플레이어 탱크가 발사한 총알에 맞으면 적 탱크는 파괴되며 일정 시간 후 </a:t>
            </a:r>
            <a:r>
              <a:rPr lang="ko-KR" altLang="en-US" dirty="0" err="1"/>
              <a:t>리스폰</a:t>
            </a:r>
            <a:r>
              <a:rPr lang="ko-KR" altLang="en-US" dirty="0"/>
              <a:t> 되는 것으로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20230303_034935">
            <a:hlinkClick r:id="" action="ppaction://media"/>
            <a:extLst>
              <a:ext uri="{FF2B5EF4-FFF2-40B4-BE49-F238E27FC236}">
                <a16:creationId xmlns:a16="http://schemas.microsoft.com/office/drawing/2014/main" id="{CB522AFA-3BB8-ABFE-C154-26D4A45B5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0238" y="1486474"/>
            <a:ext cx="5356861" cy="44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4F73C4-05EF-BE72-55B3-A36869070E7A}"/>
              </a:ext>
            </a:extLst>
          </p:cNvPr>
          <p:cNvCxnSpPr/>
          <p:nvPr/>
        </p:nvCxnSpPr>
        <p:spPr>
          <a:xfrm>
            <a:off x="747132" y="1376695"/>
            <a:ext cx="10671717" cy="0"/>
          </a:xfrm>
          <a:prstGeom prst="line">
            <a:avLst/>
          </a:prstGeom>
          <a:ln w="28575">
            <a:solidFill>
              <a:srgbClr val="FEC9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2D1BE5A-FF85-0E3C-45ED-8B388712FCB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6" y="513314"/>
            <a:ext cx="799320" cy="79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BD6DD-9C95-1431-307A-FFE3C811BFBA}"/>
              </a:ext>
            </a:extLst>
          </p:cNvPr>
          <p:cNvSpPr txBox="1"/>
          <p:nvPr/>
        </p:nvSpPr>
        <p:spPr>
          <a:xfrm>
            <a:off x="1501346" y="559031"/>
            <a:ext cx="7857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타일과 탱크의 충돌 처리</a:t>
            </a:r>
          </a:p>
        </p:txBody>
      </p:sp>
      <p:pic>
        <p:nvPicPr>
          <p:cNvPr id="4" name="20230303_031811">
            <a:hlinkClick r:id="" action="ppaction://media"/>
            <a:extLst>
              <a:ext uri="{FF2B5EF4-FFF2-40B4-BE49-F238E27FC236}">
                <a16:creationId xmlns:a16="http://schemas.microsoft.com/office/drawing/2014/main" id="{5A0C6C5D-62AE-E333-C2F9-0FD50F6425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544" y="1571844"/>
            <a:ext cx="4776628" cy="3965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0E8E2-83E0-0A03-636A-B5CA8B946639}"/>
              </a:ext>
            </a:extLst>
          </p:cNvPr>
          <p:cNvSpPr txBox="1"/>
          <p:nvPr/>
        </p:nvSpPr>
        <p:spPr>
          <a:xfrm>
            <a:off x="5943600" y="1847850"/>
            <a:ext cx="53407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플레이어 탱크와 적 탱크의 위치정보를 받아 충돌에 쓰일 </a:t>
            </a:r>
            <a:r>
              <a:rPr lang="ko-KR" altLang="en-US" dirty="0" err="1"/>
              <a:t>콜라이더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 맵 배열을 검사하여 타일이 존재하고 있는 위치에 타일 </a:t>
            </a:r>
            <a:r>
              <a:rPr lang="ko-KR" altLang="en-US" dirty="0" err="1"/>
              <a:t>콜라이더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</a:t>
            </a:r>
            <a:r>
              <a:rPr lang="en-US" altLang="ko-KR" dirty="0"/>
              <a:t> </a:t>
            </a:r>
            <a:r>
              <a:rPr lang="ko-KR" altLang="en-US" dirty="0"/>
              <a:t>플레이어 탱크와 적탱크의 </a:t>
            </a:r>
            <a:r>
              <a:rPr lang="ko-KR" altLang="en-US" dirty="0" err="1"/>
              <a:t>콜라이더와</a:t>
            </a:r>
            <a:r>
              <a:rPr lang="ko-KR" altLang="en-US" dirty="0"/>
              <a:t> </a:t>
            </a:r>
            <a:r>
              <a:rPr lang="ko-KR" altLang="en-US" dirty="0" err="1"/>
              <a:t>타일맵에</a:t>
            </a:r>
            <a:r>
              <a:rPr lang="ko-KR" altLang="en-US" dirty="0"/>
              <a:t> 생성된 </a:t>
            </a:r>
            <a:r>
              <a:rPr lang="ko-KR" altLang="en-US" dirty="0" err="1"/>
              <a:t>콜라이더간의</a:t>
            </a:r>
            <a:r>
              <a:rPr lang="ko-KR" altLang="en-US" dirty="0"/>
              <a:t> 충돌처리 검사 후</a:t>
            </a:r>
            <a:r>
              <a:rPr lang="en-US" altLang="ko-KR" dirty="0"/>
              <a:t> </a:t>
            </a:r>
            <a:r>
              <a:rPr lang="ko-KR" altLang="en-US" dirty="0"/>
              <a:t>이동이 불가능하게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167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F5791B-82D2-FBDC-5061-D1F7FE96A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" cy="43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28210-BD1A-4C2F-4E1F-62711005F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" y="-1"/>
            <a:ext cx="433493" cy="433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38A7B-B96B-3798-5103-C820022ED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3492"/>
            <a:ext cx="433493" cy="433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C514-103F-AF5E-8B1C-61F93C6EB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6985"/>
            <a:ext cx="433493" cy="433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72BE69-4A89-8B7A-53ED-4B27C420D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24508"/>
            <a:ext cx="433493" cy="433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DD2D87-3FEE-5F37-C6E5-2178E6C05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77"/>
            <a:ext cx="433493" cy="4334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5EB3D4-F2FB-0287-C8B2-B8028A5F7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733969"/>
            <a:ext cx="433493" cy="4334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FDF5EC-7317-AB44-AF43-AAD7AF7FF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2167456"/>
            <a:ext cx="433493" cy="433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3133C-E9BB-0646-C64C-AF57C2400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2600950"/>
            <a:ext cx="433493" cy="433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0E776A-D0D0-03EF-3715-EB94C3A55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3034435"/>
            <a:ext cx="433493" cy="4334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FF7255-15D1-28CB-19EF-F027AEE01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467922"/>
            <a:ext cx="433493" cy="4334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C8B739-12ED-3A91-E54E-FF342DBFD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07"/>
            <a:ext cx="433493" cy="4334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9DC28-EBC5-9ECB-38EB-127A4C313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4329837"/>
            <a:ext cx="433493" cy="433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047BBB-D59E-7A16-E86F-7AE9B9FC1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322"/>
            <a:ext cx="433493" cy="4334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77E36A-49E4-E5A9-3392-999607347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" y="5191752"/>
            <a:ext cx="433493" cy="433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F986B5-90D4-FBEA-C2EF-1A2EFAA05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8470"/>
            <a:ext cx="433493" cy="4334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6B6FD1-515B-C7E3-24E9-FD57E6967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4726"/>
            <a:ext cx="433493" cy="4334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7B8158-322C-42AB-7915-1C282DCB3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-1"/>
            <a:ext cx="433493" cy="433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AE3E9-CFBA-C2A9-ADE3-1CF47DF51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1" y="433491"/>
            <a:ext cx="433493" cy="4334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C19F02-2A6E-CC87-0797-BC8F4A2D4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0" y="866984"/>
            <a:ext cx="433493" cy="433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4BEAA2-8B1E-F85E-E86B-58664F1B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9" y="6424507"/>
            <a:ext cx="433493" cy="4334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DA328A-5D01-3CE1-69CA-452A00499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1300476"/>
            <a:ext cx="433493" cy="4334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A5CB20-1919-0715-1505-F67769A8B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8" y="1733968"/>
            <a:ext cx="433493" cy="4334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85A0281-C3B1-3B34-4B44-CD526147C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0" y="2167455"/>
            <a:ext cx="433493" cy="4334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82A43BF-BB55-776B-883C-E3E7EBD2C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14" y="2600949"/>
            <a:ext cx="433493" cy="433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98DBA8-6BD6-D0E4-86BE-3D719FCA1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9" y="3034434"/>
            <a:ext cx="433493" cy="4334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C75A-9535-E67E-E421-1DB11097C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8" y="3467921"/>
            <a:ext cx="433493" cy="4334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3B1937-2D4C-6454-D195-C8D97AFAE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3901406"/>
            <a:ext cx="433493" cy="4334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9B82D-92A8-17EA-ABBB-5F958B12E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7" y="4329836"/>
            <a:ext cx="433493" cy="4334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0EC05-01BF-3129-882B-885C81624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4763321"/>
            <a:ext cx="433493" cy="4334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E668634-CA1A-38DB-C20E-1BD3D0D1D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06" y="5191751"/>
            <a:ext cx="433493" cy="433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13721F-427D-F54A-EAB4-2573622B1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5618469"/>
            <a:ext cx="433493" cy="4334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F5BCB-5DF7-FF48-3337-B13DDAF63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2" y="6014725"/>
            <a:ext cx="433493" cy="4334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CF2D42-AB3F-40DB-121A-DFECDD6A6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0"/>
            <a:ext cx="433493" cy="4334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1358EA1-036B-7310-7CA5-6EA1959B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9" y="0"/>
            <a:ext cx="433493" cy="433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7EAC37A-1177-C642-7EB0-E6F6C85FF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72" y="0"/>
            <a:ext cx="433493" cy="4334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0FF543-E6A7-B3EA-ED1E-D0C279EA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5" y="-2"/>
            <a:ext cx="433493" cy="43349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C676A9-9633-4EBA-6856-E2450FDA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0"/>
            <a:ext cx="433493" cy="4334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49E7B5-9DE9-90A4-914E-4A9312A47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1" y="0"/>
            <a:ext cx="433493" cy="4334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C17175A-C8B8-8C02-A21A-C18AA88E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44" y="0"/>
            <a:ext cx="433493" cy="4334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63751E-0B76-CD4E-AA4D-DDCB8DFA5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7" y="0"/>
            <a:ext cx="433493" cy="4334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95384FC-FEB7-FA1D-0686-62FA378B9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0" y="-3"/>
            <a:ext cx="433493" cy="4334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02722E-5957-83F3-F98F-9BF8ABC5C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3" y="0"/>
            <a:ext cx="433493" cy="4334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395695F-1B14-E5D4-545B-8427D924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16" y="0"/>
            <a:ext cx="433493" cy="43349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5BEAD7-F8B0-C287-145B-26C5BFAFF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09" y="-4"/>
            <a:ext cx="433493" cy="43349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B568A1B-2880-AFCB-3862-127A3FFA9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2" y="-3"/>
            <a:ext cx="433493" cy="4334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6FBE6A9-FC49-8B6E-E359-D40C6F2DA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5" y="-3"/>
            <a:ext cx="433493" cy="43349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F6CB7FE-4912-227A-91D0-CAD19E352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88" y="-3"/>
            <a:ext cx="433493" cy="4334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F16F6A-21C2-47EE-DDC2-6C732FEF8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81" y="-5"/>
            <a:ext cx="433493" cy="4334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C69C29-5CEF-69D8-643C-8BFBA66E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4" y="-3"/>
            <a:ext cx="433493" cy="43349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FA2DD35-66B5-9214-F627-215FF480E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67" y="-3"/>
            <a:ext cx="433493" cy="43349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C8620F8-88B1-99F4-550F-56DC7E1A7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0" y="-3"/>
            <a:ext cx="433493" cy="43349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06A149B-4FAE-0C95-90B3-FF87C463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53" y="-3"/>
            <a:ext cx="433493" cy="43349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8B736BE-3263-4BC6-DEC5-925AC4928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46" y="-6"/>
            <a:ext cx="433493" cy="43349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E7B5BD-DC06-5659-D1DB-772E0BD8B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39" y="-3"/>
            <a:ext cx="433493" cy="43349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B49DA94-4224-3DAE-00C6-5366638A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32" y="-3"/>
            <a:ext cx="433493" cy="4334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D6BFCCA-679C-6AAD-D5F5-8357D97DA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24" y="3385"/>
            <a:ext cx="433493" cy="43349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4D15234-DD2D-0277-E13F-558672BA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18" y="0"/>
            <a:ext cx="433493" cy="43349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85766DE-22C9-6763-BEB8-B230056B4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9" y="3385"/>
            <a:ext cx="433493" cy="43349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36CCF9D-06DA-402A-64C0-9F28D84A0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" y="6416059"/>
            <a:ext cx="433493" cy="43349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5B75F3-554D-5452-E6D9-2C34CA497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6" y="6416058"/>
            <a:ext cx="433493" cy="4334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33630B3-D57F-37BE-09A5-2F0789DA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9" y="6416059"/>
            <a:ext cx="433493" cy="4334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25B364FD-A3E8-57AE-ECEC-2340F529F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2" y="6416059"/>
            <a:ext cx="433493" cy="4334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5FF25E4-EB55-38FF-0F56-4CBF6C9FA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5" y="6416059"/>
            <a:ext cx="433493" cy="43349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250562D-F170-E9BB-48C9-C0A1D9009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8" y="6416057"/>
            <a:ext cx="433493" cy="4334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1136EA0-4613-ADA1-10A5-C4CA596B7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11" y="6416059"/>
            <a:ext cx="433493" cy="43349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F5331326-E99D-86FB-C2F5-84B7DBDF9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4" y="6416059"/>
            <a:ext cx="433493" cy="43349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F2F7005-B14A-8755-74F6-B3AF7778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97" y="6416059"/>
            <a:ext cx="433493" cy="43349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EAE4782-FF78-80CD-3D8B-D83AAC03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90" y="6416059"/>
            <a:ext cx="433493" cy="43349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3A2920A-7623-38D5-AD90-52E8A6926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83" y="6416056"/>
            <a:ext cx="433493" cy="43349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EDDAC3-DBFB-D830-129D-428B7B9DA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76" y="6416059"/>
            <a:ext cx="433493" cy="43349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78C0AAF-56CB-4732-5B51-362BB4274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6416059"/>
            <a:ext cx="433493" cy="43349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9BE3B57-D994-8EB6-3F0C-0E22BAE23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2" y="6416055"/>
            <a:ext cx="433493" cy="43349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9771A2-7AF1-F664-7271-3BDA6CB23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55" y="6416056"/>
            <a:ext cx="433493" cy="43349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CE48230-1F0A-7335-C51A-572CCCDEB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8" y="6416056"/>
            <a:ext cx="433493" cy="43349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A958EDB-EF47-DE35-DE6A-A0E9D8925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6416056"/>
            <a:ext cx="433493" cy="43349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8E7A234-C179-1B29-57A6-A4B637E69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4" y="6416054"/>
            <a:ext cx="433493" cy="43349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B394A7E-2AC3-5DCA-183F-8A512708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7" y="6416056"/>
            <a:ext cx="433493" cy="43349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9CE1A78-634A-FA75-C18C-713DA8B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6416056"/>
            <a:ext cx="433493" cy="43349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9AF21559-9EDB-0F8D-31CD-149E19BF3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3" y="6416056"/>
            <a:ext cx="433493" cy="43349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8493659-1876-BA9A-3344-E668273C7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6416056"/>
            <a:ext cx="433493" cy="43349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D7A9728-7138-9D3D-77A0-6442B2250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9" y="6416053"/>
            <a:ext cx="433493" cy="43349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0CE16469-FA84-147F-3950-262996A1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2" y="6416056"/>
            <a:ext cx="433493" cy="43349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1D72825-D7FA-11A3-8DA2-B9324D6D6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5" y="6416056"/>
            <a:ext cx="433493" cy="4334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53A75C2-E83B-E7C7-0C91-B3E99261E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77" y="6419444"/>
            <a:ext cx="433493" cy="43349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ADCCF2F-ADAF-7222-10CD-E675B0F5D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71" y="6416059"/>
            <a:ext cx="433493" cy="43349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74A9CA-C66E-E21A-8EDA-B6F6EFFF8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2" y="6419444"/>
            <a:ext cx="433493" cy="4334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4F73C4-05EF-BE72-55B3-A36869070E7A}"/>
              </a:ext>
            </a:extLst>
          </p:cNvPr>
          <p:cNvCxnSpPr/>
          <p:nvPr/>
        </p:nvCxnSpPr>
        <p:spPr>
          <a:xfrm>
            <a:off x="747132" y="1376695"/>
            <a:ext cx="10671717" cy="0"/>
          </a:xfrm>
          <a:prstGeom prst="line">
            <a:avLst/>
          </a:prstGeom>
          <a:ln w="28575">
            <a:solidFill>
              <a:srgbClr val="FEC9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2D1BE5A-FF85-0E3C-45ED-8B388712FCB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8080"/>
              </a:clrFrom>
              <a:clrTo>
                <a:srgbClr val="0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6" y="513314"/>
            <a:ext cx="799320" cy="79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BD6DD-9C95-1431-307A-FFE3C811BFBA}"/>
              </a:ext>
            </a:extLst>
          </p:cNvPr>
          <p:cNvSpPr txBox="1"/>
          <p:nvPr/>
        </p:nvSpPr>
        <p:spPr>
          <a:xfrm>
            <a:off x="1501346" y="559031"/>
            <a:ext cx="6301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타일과 총알의 충돌 처리</a:t>
            </a:r>
          </a:p>
        </p:txBody>
      </p:sp>
      <p:pic>
        <p:nvPicPr>
          <p:cNvPr id="3" name="20230303_032534">
            <a:hlinkClick r:id="" action="ppaction://media"/>
            <a:extLst>
              <a:ext uri="{FF2B5EF4-FFF2-40B4-BE49-F238E27FC236}">
                <a16:creationId xmlns:a16="http://schemas.microsoft.com/office/drawing/2014/main" id="{CB1238DA-8E65-315B-BD02-E2925FD74D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7132" y="1611051"/>
            <a:ext cx="4390018" cy="429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209B8-4A7F-FDC7-7496-9FBC82B391FF}"/>
              </a:ext>
            </a:extLst>
          </p:cNvPr>
          <p:cNvSpPr txBox="1"/>
          <p:nvPr/>
        </p:nvSpPr>
        <p:spPr>
          <a:xfrm>
            <a:off x="5943600" y="1847850"/>
            <a:ext cx="5340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◆ 총알이 화면 밖으로 나가지 못하게 충돌처리 구현</a:t>
            </a:r>
            <a:r>
              <a:rPr lang="en-US" altLang="ko-KR" dirty="0"/>
              <a:t>(</a:t>
            </a:r>
            <a:r>
              <a:rPr lang="ko-KR" altLang="en-US" dirty="0"/>
              <a:t>플레이어 탱크와 적 탱크 또한 화면 밖으로 나가지 못한다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◆ 각 타일별로 충돌 했을 때 파괴되는 타일과 파괴되지 않는 타일로 구분하여 충돌처리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17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450</Words>
  <Application>Microsoft Office PowerPoint</Application>
  <PresentationFormat>와이드스크린</PresentationFormat>
  <Paragraphs>120</Paragraphs>
  <Slides>14</Slides>
  <Notes>14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맑은 고딕</vt:lpstr>
      <vt:lpstr>Bodoni MT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윤 대원</cp:lastModifiedBy>
  <cp:revision>37</cp:revision>
  <dcterms:created xsi:type="dcterms:W3CDTF">2019-09-24T11:35:00Z</dcterms:created>
  <dcterms:modified xsi:type="dcterms:W3CDTF">2023-03-08T02:02:08Z</dcterms:modified>
</cp:coreProperties>
</file>